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1"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48" y="44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3C86C7-D306-4BE1-B14B-381568697888}"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F7011-A2BB-4BCD-8422-D4DFDECCF462}" type="slidenum">
              <a:rPr lang="en-US" smtClean="0"/>
              <a:t>‹#›</a:t>
            </a:fld>
            <a:endParaRPr lang="en-US"/>
          </a:p>
        </p:txBody>
      </p:sp>
    </p:spTree>
    <p:extLst>
      <p:ext uri="{BB962C8B-B14F-4D97-AF65-F5344CB8AC3E}">
        <p14:creationId xmlns:p14="http://schemas.microsoft.com/office/powerpoint/2010/main" val="4029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C86C7-D306-4BE1-B14B-381568697888}"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F7011-A2BB-4BCD-8422-D4DFDECCF462}" type="slidenum">
              <a:rPr lang="en-US" smtClean="0"/>
              <a:t>‹#›</a:t>
            </a:fld>
            <a:endParaRPr lang="en-US"/>
          </a:p>
        </p:txBody>
      </p:sp>
    </p:spTree>
    <p:extLst>
      <p:ext uri="{BB962C8B-B14F-4D97-AF65-F5344CB8AC3E}">
        <p14:creationId xmlns:p14="http://schemas.microsoft.com/office/powerpoint/2010/main" val="1300302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C86C7-D306-4BE1-B14B-381568697888}"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F7011-A2BB-4BCD-8422-D4DFDECCF462}" type="slidenum">
              <a:rPr lang="en-US" smtClean="0"/>
              <a:t>‹#›</a:t>
            </a:fld>
            <a:endParaRPr lang="en-US"/>
          </a:p>
        </p:txBody>
      </p:sp>
    </p:spTree>
    <p:extLst>
      <p:ext uri="{BB962C8B-B14F-4D97-AF65-F5344CB8AC3E}">
        <p14:creationId xmlns:p14="http://schemas.microsoft.com/office/powerpoint/2010/main" val="3565622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C86C7-D306-4BE1-B14B-381568697888}"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F7011-A2BB-4BCD-8422-D4DFDECCF462}" type="slidenum">
              <a:rPr lang="en-US" smtClean="0"/>
              <a:t>‹#›</a:t>
            </a:fld>
            <a:endParaRPr lang="en-US"/>
          </a:p>
        </p:txBody>
      </p:sp>
    </p:spTree>
    <p:extLst>
      <p:ext uri="{BB962C8B-B14F-4D97-AF65-F5344CB8AC3E}">
        <p14:creationId xmlns:p14="http://schemas.microsoft.com/office/powerpoint/2010/main" val="1967365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3C86C7-D306-4BE1-B14B-381568697888}"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F7011-A2BB-4BCD-8422-D4DFDECCF462}" type="slidenum">
              <a:rPr lang="en-US" smtClean="0"/>
              <a:t>‹#›</a:t>
            </a:fld>
            <a:endParaRPr lang="en-US"/>
          </a:p>
        </p:txBody>
      </p:sp>
    </p:spTree>
    <p:extLst>
      <p:ext uri="{BB962C8B-B14F-4D97-AF65-F5344CB8AC3E}">
        <p14:creationId xmlns:p14="http://schemas.microsoft.com/office/powerpoint/2010/main" val="992544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3C86C7-D306-4BE1-B14B-381568697888}"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F7011-A2BB-4BCD-8422-D4DFDECCF462}" type="slidenum">
              <a:rPr lang="en-US" smtClean="0"/>
              <a:t>‹#›</a:t>
            </a:fld>
            <a:endParaRPr lang="en-US"/>
          </a:p>
        </p:txBody>
      </p:sp>
    </p:spTree>
    <p:extLst>
      <p:ext uri="{BB962C8B-B14F-4D97-AF65-F5344CB8AC3E}">
        <p14:creationId xmlns:p14="http://schemas.microsoft.com/office/powerpoint/2010/main" val="3148638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3C86C7-D306-4BE1-B14B-381568697888}" type="datetimeFigureOut">
              <a:rPr lang="en-US" smtClean="0"/>
              <a:t>8/19/2015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2F7011-A2BB-4BCD-8422-D4DFDECCF462}" type="slidenum">
              <a:rPr lang="en-US" smtClean="0"/>
              <a:t>‹#›</a:t>
            </a:fld>
            <a:endParaRPr lang="en-US"/>
          </a:p>
        </p:txBody>
      </p:sp>
    </p:spTree>
    <p:extLst>
      <p:ext uri="{BB962C8B-B14F-4D97-AF65-F5344CB8AC3E}">
        <p14:creationId xmlns:p14="http://schemas.microsoft.com/office/powerpoint/2010/main" val="496301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3C86C7-D306-4BE1-B14B-381568697888}" type="datetimeFigureOut">
              <a:rPr lang="en-US" smtClean="0"/>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2F7011-A2BB-4BCD-8422-D4DFDECCF462}" type="slidenum">
              <a:rPr lang="en-US" smtClean="0"/>
              <a:t>‹#›</a:t>
            </a:fld>
            <a:endParaRPr lang="en-US"/>
          </a:p>
        </p:txBody>
      </p:sp>
    </p:spTree>
    <p:extLst>
      <p:ext uri="{BB962C8B-B14F-4D97-AF65-F5344CB8AC3E}">
        <p14:creationId xmlns:p14="http://schemas.microsoft.com/office/powerpoint/2010/main" val="461995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C86C7-D306-4BE1-B14B-381568697888}" type="datetimeFigureOut">
              <a:rPr lang="en-US" smtClean="0"/>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2F7011-A2BB-4BCD-8422-D4DFDECCF462}" type="slidenum">
              <a:rPr lang="en-US" smtClean="0"/>
              <a:t>‹#›</a:t>
            </a:fld>
            <a:endParaRPr lang="en-US"/>
          </a:p>
        </p:txBody>
      </p:sp>
    </p:spTree>
    <p:extLst>
      <p:ext uri="{BB962C8B-B14F-4D97-AF65-F5344CB8AC3E}">
        <p14:creationId xmlns:p14="http://schemas.microsoft.com/office/powerpoint/2010/main" val="120504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C86C7-D306-4BE1-B14B-381568697888}"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F7011-A2BB-4BCD-8422-D4DFDECCF462}" type="slidenum">
              <a:rPr lang="en-US" smtClean="0"/>
              <a:t>‹#›</a:t>
            </a:fld>
            <a:endParaRPr lang="en-US"/>
          </a:p>
        </p:txBody>
      </p:sp>
    </p:spTree>
    <p:extLst>
      <p:ext uri="{BB962C8B-B14F-4D97-AF65-F5344CB8AC3E}">
        <p14:creationId xmlns:p14="http://schemas.microsoft.com/office/powerpoint/2010/main" val="3719952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C86C7-D306-4BE1-B14B-381568697888}"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F7011-A2BB-4BCD-8422-D4DFDECCF462}" type="slidenum">
              <a:rPr lang="en-US" smtClean="0"/>
              <a:t>‹#›</a:t>
            </a:fld>
            <a:endParaRPr lang="en-US"/>
          </a:p>
        </p:txBody>
      </p:sp>
    </p:spTree>
    <p:extLst>
      <p:ext uri="{BB962C8B-B14F-4D97-AF65-F5344CB8AC3E}">
        <p14:creationId xmlns:p14="http://schemas.microsoft.com/office/powerpoint/2010/main" val="3198861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C86C7-D306-4BE1-B14B-381568697888}" type="datetimeFigureOut">
              <a:rPr lang="en-US" smtClean="0"/>
              <a:t>8/19/2015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F7011-A2BB-4BCD-8422-D4DFDECCF462}" type="slidenum">
              <a:rPr lang="en-US" smtClean="0"/>
              <a:t>‹#›</a:t>
            </a:fld>
            <a:endParaRPr lang="en-US"/>
          </a:p>
        </p:txBody>
      </p:sp>
    </p:spTree>
    <p:extLst>
      <p:ext uri="{BB962C8B-B14F-4D97-AF65-F5344CB8AC3E}">
        <p14:creationId xmlns:p14="http://schemas.microsoft.com/office/powerpoint/2010/main" val="421866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Declaration of Independence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95800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Towards Independence…</a:t>
            </a:r>
            <a:endParaRPr lang="en-US" dirty="0"/>
          </a:p>
        </p:txBody>
      </p:sp>
      <p:sp>
        <p:nvSpPr>
          <p:cNvPr id="3" name="Content Placeholder 2"/>
          <p:cNvSpPr>
            <a:spLocks noGrp="1"/>
          </p:cNvSpPr>
          <p:nvPr>
            <p:ph idx="1"/>
          </p:nvPr>
        </p:nvSpPr>
        <p:spPr>
          <a:xfrm>
            <a:off x="381000" y="1219200"/>
            <a:ext cx="4572000" cy="5410200"/>
          </a:xfrm>
        </p:spPr>
        <p:txBody>
          <a:bodyPr>
            <a:normAutofit fontScale="92500" lnSpcReduction="20000"/>
          </a:bodyPr>
          <a:lstStyle/>
          <a:p>
            <a:r>
              <a:rPr lang="en-US" dirty="0" smtClean="0"/>
              <a:t>The colonists needed to </a:t>
            </a:r>
            <a:r>
              <a:rPr lang="en-US" b="1" u="sng" dirty="0" smtClean="0"/>
              <a:t>unite</a:t>
            </a:r>
            <a:r>
              <a:rPr lang="en-US" dirty="0" smtClean="0"/>
              <a:t> to become independent of </a:t>
            </a:r>
            <a:r>
              <a:rPr lang="en-US" b="1" u="sng" dirty="0" smtClean="0"/>
              <a:t>Britain</a:t>
            </a:r>
            <a:r>
              <a:rPr lang="en-US" dirty="0" smtClean="0"/>
              <a:t>. </a:t>
            </a:r>
          </a:p>
          <a:p>
            <a:r>
              <a:rPr lang="en-US" dirty="0" smtClean="0"/>
              <a:t>An early plan was called the </a:t>
            </a:r>
            <a:r>
              <a:rPr lang="en-US" b="1" u="sng" dirty="0" smtClean="0"/>
              <a:t>Albany Plan of Union.</a:t>
            </a:r>
          </a:p>
          <a:p>
            <a:pPr lvl="1"/>
            <a:r>
              <a:rPr lang="en-US" dirty="0" smtClean="0"/>
              <a:t>Proposed by </a:t>
            </a:r>
            <a:r>
              <a:rPr lang="en-US" b="1" u="sng" dirty="0" smtClean="0"/>
              <a:t>Benjamin Franklin</a:t>
            </a:r>
          </a:p>
          <a:p>
            <a:pPr lvl="1"/>
            <a:r>
              <a:rPr lang="en-US" dirty="0" smtClean="0"/>
              <a:t>A </a:t>
            </a:r>
            <a:r>
              <a:rPr lang="en-US" b="1" u="sng" dirty="0" smtClean="0"/>
              <a:t>yearly meeting </a:t>
            </a:r>
            <a:r>
              <a:rPr lang="en-US" dirty="0" smtClean="0"/>
              <a:t>of representatives from each of the 13 colonies</a:t>
            </a:r>
          </a:p>
          <a:p>
            <a:pPr lvl="1"/>
            <a:r>
              <a:rPr lang="en-US" dirty="0" smtClean="0"/>
              <a:t>Raise </a:t>
            </a:r>
            <a:r>
              <a:rPr lang="en-US" b="1" u="sng" dirty="0" smtClean="0"/>
              <a:t>taxes</a:t>
            </a:r>
            <a:r>
              <a:rPr lang="en-US" dirty="0" smtClean="0"/>
              <a:t>, fight Native Americans, raise militaries.</a:t>
            </a:r>
          </a:p>
          <a:p>
            <a:pPr lvl="1"/>
            <a:r>
              <a:rPr lang="en-US" dirty="0" smtClean="0"/>
              <a:t>This plan was turned down by the Crown.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8409" y="2057400"/>
            <a:ext cx="4135591" cy="2838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3189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Stamp Act Congress</a:t>
            </a:r>
            <a:endParaRPr lang="en-US" dirty="0"/>
          </a:p>
        </p:txBody>
      </p:sp>
      <p:sp>
        <p:nvSpPr>
          <p:cNvPr id="3" name="Content Placeholder 2"/>
          <p:cNvSpPr>
            <a:spLocks noGrp="1"/>
          </p:cNvSpPr>
          <p:nvPr>
            <p:ph idx="1"/>
          </p:nvPr>
        </p:nvSpPr>
        <p:spPr>
          <a:xfrm>
            <a:off x="152400" y="1143000"/>
            <a:ext cx="4800600" cy="5715000"/>
          </a:xfrm>
        </p:spPr>
        <p:txBody>
          <a:bodyPr>
            <a:normAutofit fontScale="92500"/>
          </a:bodyPr>
          <a:lstStyle/>
          <a:p>
            <a:r>
              <a:rPr lang="en-US" dirty="0" smtClean="0"/>
              <a:t>The colonists resented the British because of </a:t>
            </a:r>
            <a:r>
              <a:rPr lang="en-US" b="1" u="sng" dirty="0" smtClean="0"/>
              <a:t>taxes</a:t>
            </a:r>
            <a:r>
              <a:rPr lang="en-US" dirty="0" smtClean="0"/>
              <a:t>.</a:t>
            </a:r>
          </a:p>
          <a:p>
            <a:pPr lvl="1"/>
            <a:r>
              <a:rPr lang="en-US" dirty="0" smtClean="0"/>
              <a:t>They considered the Stamp Tax too severe but mainly because of “</a:t>
            </a:r>
            <a:r>
              <a:rPr lang="en-US" b="1" u="sng" dirty="0" smtClean="0"/>
              <a:t>taxation without representation</a:t>
            </a:r>
            <a:r>
              <a:rPr lang="en-US" dirty="0" smtClean="0"/>
              <a:t>”.</a:t>
            </a:r>
          </a:p>
          <a:p>
            <a:pPr lvl="1"/>
            <a:r>
              <a:rPr lang="en-US" dirty="0" smtClean="0"/>
              <a:t>9 colonies sent representatives to New York, known as the </a:t>
            </a:r>
            <a:r>
              <a:rPr lang="en-US" b="1" u="sng" dirty="0" smtClean="0"/>
              <a:t>Stamp Act Congress.</a:t>
            </a:r>
          </a:p>
          <a:p>
            <a:pPr lvl="1"/>
            <a:r>
              <a:rPr lang="en-US" dirty="0" smtClean="0"/>
              <a:t>This was the first time a large number of colonists met to </a:t>
            </a:r>
            <a:r>
              <a:rPr lang="en-US" b="1" u="sng" dirty="0" smtClean="0"/>
              <a:t>oppose </a:t>
            </a:r>
            <a:r>
              <a:rPr lang="en-US" dirty="0" smtClean="0"/>
              <a:t>the King.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5236" y="2313709"/>
            <a:ext cx="4191000" cy="2905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998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First Continental Congress</a:t>
            </a:r>
            <a:endParaRPr lang="en-US" dirty="0"/>
          </a:p>
        </p:txBody>
      </p:sp>
      <p:sp>
        <p:nvSpPr>
          <p:cNvPr id="3" name="Content Placeholder 2"/>
          <p:cNvSpPr>
            <a:spLocks noGrp="1"/>
          </p:cNvSpPr>
          <p:nvPr>
            <p:ph idx="1"/>
          </p:nvPr>
        </p:nvSpPr>
        <p:spPr>
          <a:xfrm>
            <a:off x="0" y="1219200"/>
            <a:ext cx="4495800" cy="5638800"/>
          </a:xfrm>
        </p:spPr>
        <p:txBody>
          <a:bodyPr>
            <a:normAutofit fontScale="92500" lnSpcReduction="10000"/>
          </a:bodyPr>
          <a:lstStyle/>
          <a:p>
            <a:r>
              <a:rPr lang="en-US" dirty="0" smtClean="0"/>
              <a:t>The British passed laws which became known as the </a:t>
            </a:r>
            <a:r>
              <a:rPr lang="en-US" b="1" u="sng" dirty="0" smtClean="0"/>
              <a:t>Intolerable Acts</a:t>
            </a:r>
            <a:r>
              <a:rPr lang="en-US" dirty="0" smtClean="0"/>
              <a:t>.</a:t>
            </a:r>
          </a:p>
          <a:p>
            <a:r>
              <a:rPr lang="en-US" dirty="0" smtClean="0"/>
              <a:t>This time delegates from EVERY colony </a:t>
            </a:r>
            <a:r>
              <a:rPr lang="en-US" b="1" u="sng" dirty="0" smtClean="0"/>
              <a:t>EXCEPT Georgia </a:t>
            </a:r>
            <a:r>
              <a:rPr lang="en-US" dirty="0" smtClean="0"/>
              <a:t>met in Philadelphia.</a:t>
            </a:r>
          </a:p>
          <a:p>
            <a:r>
              <a:rPr lang="en-US" dirty="0" smtClean="0"/>
              <a:t>They met for months and sent a “</a:t>
            </a:r>
            <a:r>
              <a:rPr lang="en-US" b="1" u="sng" dirty="0" smtClean="0"/>
              <a:t>Declaration of Rights</a:t>
            </a:r>
            <a:r>
              <a:rPr lang="en-US" dirty="0" smtClean="0"/>
              <a:t>” to the Crown.</a:t>
            </a:r>
          </a:p>
          <a:p>
            <a:pPr lvl="1"/>
            <a:r>
              <a:rPr lang="en-US" dirty="0" smtClean="0"/>
              <a:t>Boycotted British goods</a:t>
            </a:r>
          </a:p>
          <a:p>
            <a:pPr lvl="1"/>
            <a:r>
              <a:rPr lang="en-US" dirty="0" smtClean="0"/>
              <a:t>Refused to trade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7719" y="1620982"/>
            <a:ext cx="4055569" cy="455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965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Continental Congress</a:t>
            </a:r>
            <a:endParaRPr lang="en-US" dirty="0"/>
          </a:p>
        </p:txBody>
      </p:sp>
      <p:sp>
        <p:nvSpPr>
          <p:cNvPr id="3" name="Content Placeholder 2"/>
          <p:cNvSpPr>
            <a:spLocks noGrp="1"/>
          </p:cNvSpPr>
          <p:nvPr>
            <p:ph idx="1"/>
          </p:nvPr>
        </p:nvSpPr>
        <p:spPr>
          <a:xfrm>
            <a:off x="96982" y="1205346"/>
            <a:ext cx="4398818" cy="5652654"/>
          </a:xfrm>
        </p:spPr>
        <p:txBody>
          <a:bodyPr>
            <a:normAutofit fontScale="85000" lnSpcReduction="20000"/>
          </a:bodyPr>
          <a:lstStyle/>
          <a:p>
            <a:r>
              <a:rPr lang="en-US" dirty="0" smtClean="0"/>
              <a:t>The British reacted to the “Declaration of Rights” by taking stricter measures with the colonists. </a:t>
            </a:r>
          </a:p>
          <a:p>
            <a:r>
              <a:rPr lang="en-US" dirty="0" smtClean="0"/>
              <a:t>By the time this congress met the war had begun. </a:t>
            </a:r>
          </a:p>
          <a:p>
            <a:r>
              <a:rPr lang="en-US" b="1" u="sng" dirty="0" smtClean="0"/>
              <a:t>All 13 colonies</a:t>
            </a:r>
            <a:r>
              <a:rPr lang="en-US" dirty="0" smtClean="0"/>
              <a:t> were present at this congress. </a:t>
            </a:r>
          </a:p>
          <a:p>
            <a:r>
              <a:rPr lang="en-US" b="1" u="sng" dirty="0" smtClean="0"/>
              <a:t>George Washington </a:t>
            </a:r>
            <a:r>
              <a:rPr lang="en-US" dirty="0" smtClean="0"/>
              <a:t>was appointed head of the continental army. </a:t>
            </a:r>
          </a:p>
          <a:p>
            <a:r>
              <a:rPr lang="en-US" dirty="0" smtClean="0"/>
              <a:t>This is considered the </a:t>
            </a:r>
            <a:r>
              <a:rPr lang="en-US" b="1" u="sng" dirty="0" smtClean="0"/>
              <a:t>first government </a:t>
            </a:r>
            <a:r>
              <a:rPr lang="en-US" dirty="0" smtClean="0"/>
              <a:t>of the United States (even without a constitution).</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981200"/>
            <a:ext cx="4724400" cy="3094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0848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Independence!</a:t>
            </a:r>
            <a:endParaRPr lang="en-US" dirty="0"/>
          </a:p>
        </p:txBody>
      </p:sp>
      <p:sp>
        <p:nvSpPr>
          <p:cNvPr id="3" name="Content Placeholder 2"/>
          <p:cNvSpPr>
            <a:spLocks noGrp="1"/>
          </p:cNvSpPr>
          <p:nvPr>
            <p:ph idx="1"/>
          </p:nvPr>
        </p:nvSpPr>
        <p:spPr>
          <a:xfrm>
            <a:off x="20782" y="1143000"/>
            <a:ext cx="4475018" cy="5715000"/>
          </a:xfrm>
        </p:spPr>
        <p:txBody>
          <a:bodyPr>
            <a:normAutofit fontScale="92500" lnSpcReduction="20000"/>
          </a:bodyPr>
          <a:lstStyle/>
          <a:p>
            <a:r>
              <a:rPr lang="en-US" b="1" u="sng" dirty="0" smtClean="0"/>
              <a:t>Richard Henry Lee </a:t>
            </a:r>
            <a:r>
              <a:rPr lang="en-US" dirty="0" smtClean="0"/>
              <a:t>proposed to the </a:t>
            </a:r>
            <a:r>
              <a:rPr lang="en-US" b="1" u="sng" dirty="0" smtClean="0"/>
              <a:t>2</a:t>
            </a:r>
            <a:r>
              <a:rPr lang="en-US" b="1" u="sng" baseline="30000" dirty="0" smtClean="0"/>
              <a:t>nd</a:t>
            </a:r>
            <a:r>
              <a:rPr lang="en-US" b="1" u="sng" dirty="0" smtClean="0"/>
              <a:t> Continental Congress </a:t>
            </a:r>
            <a:r>
              <a:rPr lang="en-US" dirty="0" smtClean="0"/>
              <a:t>that we declare ourselves independent from England.</a:t>
            </a:r>
          </a:p>
          <a:p>
            <a:r>
              <a:rPr lang="en-US" dirty="0" smtClean="0"/>
              <a:t>The Congress formed a committee of 5 to prepare the proclamation: </a:t>
            </a:r>
            <a:r>
              <a:rPr lang="en-US" b="1" u="sng" dirty="0" smtClean="0"/>
              <a:t>Benjamin Franklin</a:t>
            </a:r>
            <a:r>
              <a:rPr lang="en-US" dirty="0" smtClean="0"/>
              <a:t>, John Adams, Robert Livingston, Roger Sherman, and </a:t>
            </a:r>
            <a:r>
              <a:rPr lang="en-US" b="1" u="sng" dirty="0" smtClean="0"/>
              <a:t>Thomas Jefferson.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828800"/>
            <a:ext cx="4304193" cy="34577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576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Independence</a:t>
            </a:r>
            <a:endParaRPr lang="en-US" dirty="0"/>
          </a:p>
        </p:txBody>
      </p:sp>
      <p:sp>
        <p:nvSpPr>
          <p:cNvPr id="3" name="Content Placeholder 2"/>
          <p:cNvSpPr>
            <a:spLocks noGrp="1"/>
          </p:cNvSpPr>
          <p:nvPr>
            <p:ph idx="1"/>
          </p:nvPr>
        </p:nvSpPr>
        <p:spPr>
          <a:xfrm>
            <a:off x="152400" y="1219200"/>
            <a:ext cx="4343400" cy="5562600"/>
          </a:xfrm>
        </p:spPr>
        <p:txBody>
          <a:bodyPr>
            <a:normAutofit lnSpcReduction="10000"/>
          </a:bodyPr>
          <a:lstStyle/>
          <a:p>
            <a:r>
              <a:rPr lang="en-US" dirty="0" smtClean="0"/>
              <a:t>After a long debate, the Declaration was adopted</a:t>
            </a:r>
            <a:r>
              <a:rPr lang="en-US" b="1" u="sng" dirty="0"/>
              <a:t>:</a:t>
            </a:r>
            <a:r>
              <a:rPr lang="en-US" b="1" u="sng" dirty="0" smtClean="0"/>
              <a:t> July 4, 1776.</a:t>
            </a:r>
          </a:p>
          <a:p>
            <a:r>
              <a:rPr lang="en-US" dirty="0" smtClean="0"/>
              <a:t>This was the first political system to be created based on the fact that </a:t>
            </a:r>
            <a:r>
              <a:rPr lang="en-US" b="1" u="sng" dirty="0" smtClean="0"/>
              <a:t>PEOPLE should rule </a:t>
            </a:r>
            <a:r>
              <a:rPr lang="en-US" dirty="0" smtClean="0"/>
              <a:t>the government. The government exists due to the </a:t>
            </a:r>
            <a:r>
              <a:rPr lang="en-US" b="1" u="sng" dirty="0" smtClean="0"/>
              <a:t>CONSENT of the people. </a:t>
            </a:r>
            <a:endParaRPr lang="en-US" b="1" u="sng"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9104" y="1219200"/>
            <a:ext cx="4405821" cy="5424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023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Primary Source:</a:t>
            </a:r>
            <a:endParaRPr lang="en-US" dirty="0"/>
          </a:p>
        </p:txBody>
      </p:sp>
      <p:sp>
        <p:nvSpPr>
          <p:cNvPr id="3" name="Content Placeholder 2"/>
          <p:cNvSpPr>
            <a:spLocks noGrp="1"/>
          </p:cNvSpPr>
          <p:nvPr>
            <p:ph idx="1"/>
          </p:nvPr>
        </p:nvSpPr>
        <p:spPr>
          <a:xfrm>
            <a:off x="381000" y="1143000"/>
            <a:ext cx="8305800" cy="4983163"/>
          </a:xfrm>
        </p:spPr>
        <p:txBody>
          <a:bodyPr>
            <a:normAutofit fontScale="85000" lnSpcReduction="10000"/>
          </a:bodyPr>
          <a:lstStyle/>
          <a:p>
            <a:r>
              <a:rPr lang="en-US" dirty="0" smtClean="0"/>
              <a:t>“We hold these truths to be self-evident, that all men are created equal, that they are endowed by their Creator with certain unalienable Rights, that among these are Life, Liberty and the pursuit of Happiness. — That to secure these rights, Governments are instituted among Men, deriving their just powers from the consent of the governed, — That whenever any Form of Government becomes destructive of these ends, it is the Right of the People to alter or to abolish it, and to institute new Government, laying its foundation on such principles and organizing its powers in such form, as to them shall seem most likely to effect their Safety and Happiness.”</a:t>
            </a:r>
            <a:endParaRPr lang="en-US" dirty="0"/>
          </a:p>
        </p:txBody>
      </p:sp>
    </p:spTree>
    <p:extLst>
      <p:ext uri="{BB962C8B-B14F-4D97-AF65-F5344CB8AC3E}">
        <p14:creationId xmlns:p14="http://schemas.microsoft.com/office/powerpoint/2010/main" val="1753436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466</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Declaration of Independence</vt:lpstr>
      <vt:lpstr>Working Towards Independence…</vt:lpstr>
      <vt:lpstr>Stamp Act Congress</vt:lpstr>
      <vt:lpstr>First Continental Congress</vt:lpstr>
      <vt:lpstr>2nd Continental Congress</vt:lpstr>
      <vt:lpstr>Declaration of Independence!</vt:lpstr>
      <vt:lpstr>Declaration of Independence</vt:lpstr>
      <vt:lpstr>Primary Source:</vt:lpstr>
    </vt:vector>
  </TitlesOfParts>
  <Company>GSCS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Declaration of Independence</dc:title>
  <dc:creator>Austin Rooks</dc:creator>
  <cp:lastModifiedBy>Austin Rooks</cp:lastModifiedBy>
  <cp:revision>8</cp:revision>
  <dcterms:created xsi:type="dcterms:W3CDTF">2015-01-16T15:42:58Z</dcterms:created>
  <dcterms:modified xsi:type="dcterms:W3CDTF">2015-08-19T14:56:16Z</dcterms:modified>
</cp:coreProperties>
</file>