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9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98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90" y="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6E703E9-7540-4614-8B32-B92100FD815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63782F-AFBD-42D8-884B-C29FF4D63F01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03E9-7540-4614-8B32-B92100FD815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782F-AFBD-42D8-884B-C29FF4D63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03E9-7540-4614-8B32-B92100FD815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782F-AFBD-42D8-884B-C29FF4D63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03E9-7540-4614-8B32-B92100FD815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782F-AFBD-42D8-884B-C29FF4D63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03E9-7540-4614-8B32-B92100FD815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782F-AFBD-42D8-884B-C29FF4D63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03E9-7540-4614-8B32-B92100FD815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782F-AFBD-42D8-884B-C29FF4D63F0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03E9-7540-4614-8B32-B92100FD815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782F-AFBD-42D8-884B-C29FF4D63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03E9-7540-4614-8B32-B92100FD815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782F-AFBD-42D8-884B-C29FF4D63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03E9-7540-4614-8B32-B92100FD815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782F-AFBD-42D8-884B-C29FF4D63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03E9-7540-4614-8B32-B92100FD815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782F-AFBD-42D8-884B-C29FF4D63F01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03E9-7540-4614-8B32-B92100FD815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782F-AFBD-42D8-884B-C29FF4D63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6E703E9-7540-4614-8B32-B92100FD815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A63782F-AFBD-42D8-884B-C29FF4D63F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0" y="2743200"/>
            <a:ext cx="3313355" cy="1702160"/>
          </a:xfrm>
        </p:spPr>
        <p:txBody>
          <a:bodyPr/>
          <a:lstStyle/>
          <a:p>
            <a:r>
              <a:rPr lang="en-US" dirty="0" smtClean="0"/>
              <a:t>Interest Groups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4495800"/>
            <a:ext cx="3309803" cy="1260629"/>
          </a:xfrm>
        </p:spPr>
        <p:txBody>
          <a:bodyPr/>
          <a:lstStyle/>
          <a:p>
            <a:r>
              <a:rPr lang="en-US" dirty="0" smtClean="0"/>
              <a:t>Linkage Institutions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20" y="990600"/>
            <a:ext cx="4512564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628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your own words 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function of interest groups in our government? </a:t>
            </a:r>
          </a:p>
          <a:p>
            <a:r>
              <a:rPr lang="en-US" dirty="0" smtClean="0"/>
              <a:t>In other words, what do they do?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792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interest groups form?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 Federalist No. 10?? – Madison says factions are undesirable but inevitable </a:t>
            </a:r>
          </a:p>
          <a:p>
            <a:r>
              <a:rPr lang="en-US" dirty="0" smtClean="0"/>
              <a:t>Why? People naturally group together to address concerns, interests, etc. </a:t>
            </a:r>
          </a:p>
          <a:p>
            <a:pPr marL="6858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4653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interest groups link the government to the people?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Express members’ desires to elected officials</a:t>
            </a:r>
          </a:p>
          <a:p>
            <a:r>
              <a:rPr lang="en-US" dirty="0" smtClean="0"/>
              <a:t>Convey government policy plans to the people</a:t>
            </a:r>
          </a:p>
          <a:p>
            <a:r>
              <a:rPr lang="en-US" dirty="0" smtClean="0"/>
              <a:t>Raise and spend money to influence government officials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363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are interest groups different from political parties?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Parties: ELECT individuals to office, focus on broad topics and are accountable to all people</a:t>
            </a:r>
          </a:p>
          <a:p>
            <a:r>
              <a:rPr lang="en-US" dirty="0" smtClean="0"/>
              <a:t>Interest Groups: INFLUENCE elected officials, focus on one topic, and are accountable only to members (private organization)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99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Interest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Economic Interest: primary purpose is to promote the financial interests of its members </a:t>
            </a:r>
          </a:p>
          <a:p>
            <a:pPr lvl="1"/>
            <a:r>
              <a:rPr lang="en-US" dirty="0" smtClean="0"/>
              <a:t>Business</a:t>
            </a:r>
          </a:p>
          <a:p>
            <a:pPr lvl="1"/>
            <a:r>
              <a:rPr lang="en-US" dirty="0" smtClean="0"/>
              <a:t>Labor</a:t>
            </a:r>
          </a:p>
          <a:p>
            <a:pPr lvl="1"/>
            <a:r>
              <a:rPr lang="en-US" dirty="0" smtClean="0"/>
              <a:t>Professional</a:t>
            </a:r>
          </a:p>
          <a:p>
            <a:pPr lvl="1"/>
            <a:r>
              <a:rPr lang="en-US" dirty="0" smtClean="0"/>
              <a:t>Agricultural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826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Companies have interest groups monitor legislation that may impact business</a:t>
            </a:r>
          </a:p>
          <a:p>
            <a:r>
              <a:rPr lang="en-US" dirty="0" smtClean="0"/>
              <a:t>Examples: Chamber of Commerce, NAM (National Association of Manufacturers)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95800"/>
            <a:ext cx="36957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414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Union organizations that represent worker’s rights</a:t>
            </a:r>
          </a:p>
          <a:p>
            <a:r>
              <a:rPr lang="en-US" dirty="0" smtClean="0"/>
              <a:t>Examples: AFL-CIO (American Federation of Labor – Congress of Industry Organization)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733" y="4267200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916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Membership based on job</a:t>
            </a:r>
          </a:p>
          <a:p>
            <a:r>
              <a:rPr lang="en-US" dirty="0" smtClean="0"/>
              <a:t>Examples: NEA (educators), AMA (medical), ABA (American Bar Association – lawyers)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0"/>
            <a:ext cx="2738438" cy="273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735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Shape agricultural/farming policies </a:t>
            </a:r>
            <a:br>
              <a:rPr lang="en-US" dirty="0" smtClean="0"/>
            </a:br>
            <a:r>
              <a:rPr lang="en-US" dirty="0" smtClean="0"/>
              <a:t>EX: National Farmers Union, Farm Bureau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67820"/>
            <a:ext cx="7985393" cy="1690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319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Interest Groups: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Interest – wants collective good that doesn’t focus on benefitting just one group of people </a:t>
            </a:r>
          </a:p>
          <a:p>
            <a:pPr lvl="1"/>
            <a:r>
              <a:rPr lang="en-US" dirty="0" smtClean="0"/>
              <a:t>Environmental</a:t>
            </a:r>
          </a:p>
          <a:p>
            <a:pPr lvl="1"/>
            <a:r>
              <a:rPr lang="en-US" dirty="0" smtClean="0"/>
              <a:t>Equality</a:t>
            </a:r>
          </a:p>
          <a:p>
            <a:pPr lvl="1"/>
            <a:r>
              <a:rPr lang="en-US" dirty="0" smtClean="0"/>
              <a:t>Single-issue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433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Groups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Organized group of individuals seeking to influence the government and policies</a:t>
            </a:r>
          </a:p>
          <a:p>
            <a:pPr marL="68580" indent="0">
              <a:buNone/>
            </a:pPr>
            <a:r>
              <a:rPr lang="en-US" dirty="0" smtClean="0"/>
              <a:t>*they operate at all levels of government (state and national)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69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wilderness protection, pollution, animal rights, no offshore drilling, etc. </a:t>
            </a:r>
          </a:p>
          <a:p>
            <a:r>
              <a:rPr lang="en-US" dirty="0" smtClean="0"/>
              <a:t>Ex: PETA, WWF (World Wildlife Federation) and Sierra Club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431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Equal rights for minority groups</a:t>
            </a:r>
          </a:p>
          <a:p>
            <a:r>
              <a:rPr lang="en-US" dirty="0" smtClean="0"/>
              <a:t>Ex: NOW, NAACP, VFW and AARP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81057"/>
            <a:ext cx="21621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306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one issue (instead of a group of people) </a:t>
            </a:r>
          </a:p>
          <a:p>
            <a:r>
              <a:rPr lang="en-US" dirty="0" smtClean="0"/>
              <a:t>Ex: Planned Parenthood, NRA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0"/>
            <a:ext cx="428625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832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interest groups do?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95600"/>
            <a:ext cx="49530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933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Influencing elections/electioneering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Campaign contributions (amount is limited per candidate </a:t>
            </a:r>
            <a:r>
              <a:rPr lang="en-US" dirty="0" smtClean="0">
                <a:sym typeface="Wingdings" pitchFamily="2" charset="2"/>
              </a:rPr>
              <a:t> PACs) </a:t>
            </a:r>
          </a:p>
          <a:p>
            <a:r>
              <a:rPr lang="en-US" dirty="0" smtClean="0">
                <a:sym typeface="Wingdings" pitchFamily="2" charset="2"/>
              </a:rPr>
              <a:t>Grassroots efforts </a:t>
            </a:r>
          </a:p>
          <a:p>
            <a:r>
              <a:rPr lang="en-US" dirty="0" smtClean="0">
                <a:sym typeface="Wingdings" pitchFamily="2" charset="2"/>
              </a:rPr>
              <a:t>Public awareness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110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Take issues to court if Congress won’t support (example: NAACP supports Brown v. Board case because Congress wasn’t moving forward on segregation legislation) </a:t>
            </a:r>
          </a:p>
          <a:p>
            <a:r>
              <a:rPr lang="en-US" dirty="0" smtClean="0"/>
              <a:t>Class-action suit: people combine lawsuits into 1 stronger case</a:t>
            </a:r>
          </a:p>
          <a:p>
            <a:r>
              <a:rPr lang="en-US" dirty="0" smtClean="0"/>
              <a:t>Amicus curiae brief – legal document by “friend of the court” supporting 1 side of a case </a:t>
            </a:r>
          </a:p>
        </p:txBody>
      </p:sp>
    </p:spTree>
    <p:extLst>
      <p:ext uri="{BB962C8B-B14F-4D97-AF65-F5344CB8AC3E}">
        <p14:creationId xmlns:p14="http://schemas.microsoft.com/office/powerpoint/2010/main" val="3268515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public: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Appeal to the people for support</a:t>
            </a:r>
          </a:p>
          <a:p>
            <a:r>
              <a:rPr lang="en-US" dirty="0" smtClean="0"/>
              <a:t>Raise awareness of issues</a:t>
            </a:r>
          </a:p>
          <a:p>
            <a:r>
              <a:rPr lang="en-US" dirty="0" smtClean="0"/>
              <a:t>Raise money through PACs </a:t>
            </a:r>
          </a:p>
          <a:p>
            <a:r>
              <a:rPr lang="en-US" dirty="0" smtClean="0"/>
              <a:t>PACs are formed by interest groups to raise money for campaign or candidate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077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Lobbying **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to influence the government (policymakers) by providing information and data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00400"/>
            <a:ext cx="4876800" cy="345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829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 Lobbying: use of personal 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Congress – many lobbyists were Congressmen and have friends in Congress</a:t>
            </a:r>
          </a:p>
          <a:p>
            <a:r>
              <a:rPr lang="en-US" dirty="0" smtClean="0"/>
              <a:t>Executive – provide decision makers at all levels with information to help implement laws</a:t>
            </a:r>
          </a:p>
          <a:p>
            <a:r>
              <a:rPr lang="en-US" dirty="0" smtClean="0"/>
              <a:t>Judicial – litigation, amicus curiae briefs (cannot directly “lobby” judges, would be improper)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416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Grassroots Lobbying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people back home” </a:t>
            </a:r>
          </a:p>
          <a:p>
            <a:r>
              <a:rPr lang="en-US" dirty="0" smtClean="0"/>
              <a:t>Write letters, emails, fax, phone calls, petitions to representatives/senators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439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Lobbyist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Representative for an interest group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7" y="3200400"/>
            <a:ext cx="576262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418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Coalition Lobbying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groups join together for a common goal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93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Protest/radical lobbying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force to bring attention to a cause</a:t>
            </a:r>
          </a:p>
          <a:p>
            <a:r>
              <a:rPr lang="en-US" dirty="0" smtClean="0"/>
              <a:t>Examples: PETA (red paint or “blood” of fur worn by celebrities), Civil Rights groups (sit-ins, protest marches, etc.)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00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lobbying?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your elbow partner, come up with 3 characteristics of lobbying. Be prepared to share!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04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makes interest groups successful?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Size</a:t>
            </a:r>
          </a:p>
          <a:p>
            <a:r>
              <a:rPr lang="en-US" dirty="0" smtClean="0"/>
              <a:t>Leaders</a:t>
            </a:r>
          </a:p>
          <a:p>
            <a:r>
              <a:rPr lang="en-US" dirty="0" smtClean="0"/>
              <a:t>Intensity</a:t>
            </a:r>
          </a:p>
          <a:p>
            <a:r>
              <a:rPr lang="en-US" dirty="0" smtClean="0"/>
              <a:t>Money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3720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people = more calls, emails, campaign work and bigger protests</a:t>
            </a:r>
          </a:p>
          <a:p>
            <a:r>
              <a:rPr lang="en-US" dirty="0" smtClean="0"/>
              <a:t>BUT more people can lead to conflict AND free-rider problem</a:t>
            </a:r>
          </a:p>
          <a:p>
            <a:r>
              <a:rPr lang="en-US" dirty="0" smtClean="0"/>
              <a:t>Free-rider – people who benefit from work of the group without doing any work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953000"/>
            <a:ext cx="24765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6178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3604708" cy="3848548"/>
          </a:xfrm>
        </p:spPr>
        <p:txBody>
          <a:bodyPr>
            <a:normAutofit/>
          </a:bodyPr>
          <a:lstStyle/>
          <a:p>
            <a:r>
              <a:rPr lang="en-US" dirty="0" smtClean="0"/>
              <a:t>Strong, charismatic leaders find a way to attract members and are persuasive about importance of issues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28575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949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more passionate the members are about a cause the more effort they will put into the group 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57600"/>
            <a:ext cx="4029075" cy="301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0709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Groups need funding to hire lobbyists, support PACs, write amicus curiae briefs and other activities </a:t>
            </a:r>
          </a:p>
          <a:p>
            <a:r>
              <a:rPr lang="en-US" dirty="0" smtClean="0"/>
              <a:t>More money can make up for less passion from members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92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Interest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520860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04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90600"/>
            <a:ext cx="7024744" cy="1143000"/>
          </a:xfrm>
        </p:spPr>
        <p:txBody>
          <a:bodyPr/>
          <a:lstStyle/>
          <a:p>
            <a:r>
              <a:rPr lang="en-US" dirty="0" smtClean="0"/>
              <a:t>Representation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Serves as a link between government and the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123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people’s awareness and interest</a:t>
            </a:r>
          </a:p>
          <a:p>
            <a:r>
              <a:rPr lang="en-US" dirty="0" smtClean="0"/>
              <a:t>Educate government with data to make good policies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570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work together for a common goal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08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Bring issues to public and government attention</a:t>
            </a:r>
          </a:p>
          <a:p>
            <a:r>
              <a:rPr lang="en-US" dirty="0" smtClean="0"/>
              <a:t>Make sure something is done to fix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050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track of government programs that are important to the group’s goals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770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41</TotalTime>
  <Words>803</Words>
  <Application>Microsoft Office PowerPoint</Application>
  <PresentationFormat>On-screen Show (4:3)</PresentationFormat>
  <Paragraphs>111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Austin</vt:lpstr>
      <vt:lpstr>Interest Groups </vt:lpstr>
      <vt:lpstr>Interest Groups </vt:lpstr>
      <vt:lpstr>Lobbyist </vt:lpstr>
      <vt:lpstr>Functions of Interest Groups</vt:lpstr>
      <vt:lpstr>Representation </vt:lpstr>
      <vt:lpstr>Education</vt:lpstr>
      <vt:lpstr>Participation</vt:lpstr>
      <vt:lpstr>Agenda building</vt:lpstr>
      <vt:lpstr>Program Monitoring</vt:lpstr>
      <vt:lpstr>In your own words … </vt:lpstr>
      <vt:lpstr>Why do interest groups form? </vt:lpstr>
      <vt:lpstr>How do interest groups link the government to the people? </vt:lpstr>
      <vt:lpstr>How are interest groups different from political parties? </vt:lpstr>
      <vt:lpstr>Types of Interest Groups</vt:lpstr>
      <vt:lpstr>Business</vt:lpstr>
      <vt:lpstr>Labor</vt:lpstr>
      <vt:lpstr>Professional</vt:lpstr>
      <vt:lpstr>Agricultural</vt:lpstr>
      <vt:lpstr>Types of Interest Groups: </vt:lpstr>
      <vt:lpstr>Environmental</vt:lpstr>
      <vt:lpstr>Equality</vt:lpstr>
      <vt:lpstr>Single-Issue</vt:lpstr>
      <vt:lpstr>Strategies </vt:lpstr>
      <vt:lpstr>Influencing elections/electioneering </vt:lpstr>
      <vt:lpstr>Litigation</vt:lpstr>
      <vt:lpstr>Going public: </vt:lpstr>
      <vt:lpstr>Lobbying **</vt:lpstr>
      <vt:lpstr>Direct Lobbying: use of personal contact</vt:lpstr>
      <vt:lpstr>Grassroots Lobbying</vt:lpstr>
      <vt:lpstr>Coalition Lobbying</vt:lpstr>
      <vt:lpstr>Protest/radical lobbying</vt:lpstr>
      <vt:lpstr>What is lobbying? </vt:lpstr>
      <vt:lpstr>What makes interest groups successful? </vt:lpstr>
      <vt:lpstr>Size</vt:lpstr>
      <vt:lpstr>Leaders</vt:lpstr>
      <vt:lpstr>Intensity</vt:lpstr>
      <vt:lpstr>Money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Interest Groups</dc:title>
  <dc:creator>Windows User</dc:creator>
  <cp:lastModifiedBy>Austin Rooks</cp:lastModifiedBy>
  <cp:revision>8</cp:revision>
  <dcterms:created xsi:type="dcterms:W3CDTF">2015-10-27T15:00:44Z</dcterms:created>
  <dcterms:modified xsi:type="dcterms:W3CDTF">2016-03-30T14:23:44Z</dcterms:modified>
</cp:coreProperties>
</file>