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7" r:id="rId3"/>
    <p:sldId id="263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8BCDE0-3B29-4E82-95EA-5329F8BD15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8FA56B-5CB0-4859-B86F-72B66CB326EE}" type="datetimeFigureOut">
              <a:rPr lang="en-US" smtClean="0"/>
              <a:t>3/15/2016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Crime??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Criminal vs. Civil Trial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4040188" cy="639762"/>
          </a:xfrm>
        </p:spPr>
        <p:txBody>
          <a:bodyPr/>
          <a:lstStyle/>
          <a:p>
            <a:r>
              <a:rPr lang="en-US" dirty="0" smtClean="0"/>
              <a:t>Criminal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2133600"/>
            <a:ext cx="404018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Parties Involved: </a:t>
            </a:r>
            <a:r>
              <a:rPr lang="en-US" dirty="0" smtClean="0"/>
              <a:t>Prosecutor (government) and Defendant</a:t>
            </a:r>
          </a:p>
          <a:p>
            <a:pPr marL="0" indent="0">
              <a:buNone/>
            </a:pPr>
            <a:r>
              <a:rPr lang="en-US" dirty="0" smtClean="0"/>
              <a:t>An individual is accused of breaking the law. </a:t>
            </a:r>
          </a:p>
          <a:p>
            <a:pPr marL="0" indent="0">
              <a:buNone/>
            </a:pPr>
            <a:r>
              <a:rPr lang="en-US" b="1" dirty="0" smtClean="0"/>
              <a:t>Burden of Proof: </a:t>
            </a:r>
            <a:r>
              <a:rPr lang="en-US" dirty="0" smtClean="0"/>
              <a:t>Jury must be convinced BEYOND A REASONABLE DOUBT. </a:t>
            </a:r>
          </a:p>
          <a:p>
            <a:pPr marL="0" indent="0">
              <a:buNone/>
            </a:pPr>
            <a:r>
              <a:rPr lang="en-US" b="1" dirty="0" smtClean="0"/>
              <a:t>Result: </a:t>
            </a:r>
            <a:r>
              <a:rPr lang="en-US" dirty="0" smtClean="0"/>
              <a:t>Probation, fines, time in prison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19600" y="1524000"/>
            <a:ext cx="4041775" cy="639762"/>
          </a:xfrm>
        </p:spPr>
        <p:txBody>
          <a:bodyPr/>
          <a:lstStyle/>
          <a:p>
            <a:r>
              <a:rPr lang="en-US" dirty="0" smtClean="0"/>
              <a:t>Civi</a:t>
            </a:r>
            <a:r>
              <a:rPr lang="en-US" dirty="0"/>
              <a:t>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343400" y="2209800"/>
            <a:ext cx="4498975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Parties Involved: </a:t>
            </a:r>
            <a:r>
              <a:rPr lang="en-US" dirty="0" smtClean="0"/>
              <a:t>Plaintiff (brings charges) and Defendant.</a:t>
            </a:r>
          </a:p>
          <a:p>
            <a:pPr marL="0" indent="0">
              <a:buNone/>
            </a:pPr>
            <a:r>
              <a:rPr lang="en-US" dirty="0" smtClean="0"/>
              <a:t>Two individuals cannot come to an agreement. </a:t>
            </a:r>
          </a:p>
          <a:p>
            <a:pPr marL="0" indent="0">
              <a:buNone/>
            </a:pPr>
            <a:r>
              <a:rPr lang="en-US" b="1" dirty="0" smtClean="0"/>
              <a:t>Burden of Proof:  </a:t>
            </a:r>
            <a:r>
              <a:rPr lang="en-US" dirty="0" smtClean="0"/>
              <a:t>Preponderance of evidence must be provided by the plaintiff.  </a:t>
            </a:r>
          </a:p>
          <a:p>
            <a:pPr marL="0" indent="0">
              <a:buNone/>
            </a:pPr>
            <a:r>
              <a:rPr lang="en-US" b="1" dirty="0" smtClean="0"/>
              <a:t>Result</a:t>
            </a:r>
            <a:r>
              <a:rPr lang="en-US" dirty="0" smtClean="0"/>
              <a:t>: $$$$ rewarded to Plaintiff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 Criminal Justice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Arrest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194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Pre-Trial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00600" y="22098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Grand Jury (if a major crime) 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315200" y="2286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Indictment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" y="12192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Crime is committed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629400" y="3505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Arraignment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800600" y="35052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Possible Plea Bargain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895600" y="3657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Jury Selection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219200" y="3505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Trial  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990600" y="4953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Jury deliberation  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743200" y="495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Sentencing 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953000" y="495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Appeals 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858000" y="4953000"/>
            <a:ext cx="1981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Incarceration (Release after sentence is served or parole)  </a:t>
            </a: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 rot="-2047822">
            <a:off x="381000" y="1981200"/>
            <a:ext cx="457200" cy="9144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1981200" y="2362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3962400" y="24384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6477000" y="2362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 rot="1118229">
            <a:off x="8415338" y="2576513"/>
            <a:ext cx="460375" cy="1131887"/>
          </a:xfrm>
          <a:prstGeom prst="curvedLeftArrow">
            <a:avLst>
              <a:gd name="adj1" fmla="val 49172"/>
              <a:gd name="adj2" fmla="val 983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utoShape 22"/>
          <p:cNvSpPr>
            <a:spLocks noChangeArrowheads="1"/>
          </p:cNvSpPr>
          <p:nvPr/>
        </p:nvSpPr>
        <p:spPr bwMode="auto">
          <a:xfrm>
            <a:off x="5943600" y="3810000"/>
            <a:ext cx="685800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utoShape 23"/>
          <p:cNvSpPr>
            <a:spLocks noChangeArrowheads="1"/>
          </p:cNvSpPr>
          <p:nvPr/>
        </p:nvSpPr>
        <p:spPr bwMode="auto">
          <a:xfrm>
            <a:off x="4038600" y="3886200"/>
            <a:ext cx="685800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>
            <a:off x="2057400" y="3810000"/>
            <a:ext cx="685800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 rot="1406396">
            <a:off x="457200" y="3962400"/>
            <a:ext cx="685800" cy="990600"/>
          </a:xfrm>
          <a:prstGeom prst="curvedRightArrow">
            <a:avLst>
              <a:gd name="adj1" fmla="val 28889"/>
              <a:gd name="adj2" fmla="val 5777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AutoShape 27"/>
          <p:cNvSpPr>
            <a:spLocks noChangeArrowheads="1"/>
          </p:cNvSpPr>
          <p:nvPr/>
        </p:nvSpPr>
        <p:spPr bwMode="auto">
          <a:xfrm>
            <a:off x="1981200" y="49530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AutoShape 28"/>
          <p:cNvSpPr>
            <a:spLocks noChangeArrowheads="1"/>
          </p:cNvSpPr>
          <p:nvPr/>
        </p:nvSpPr>
        <p:spPr bwMode="auto">
          <a:xfrm>
            <a:off x="4114800" y="5029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AutoShape 29"/>
          <p:cNvSpPr>
            <a:spLocks noChangeArrowheads="1"/>
          </p:cNvSpPr>
          <p:nvPr/>
        </p:nvSpPr>
        <p:spPr bwMode="auto">
          <a:xfrm>
            <a:off x="6019800" y="5029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2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Offense: misbehavior by children under 18</a:t>
            </a:r>
          </a:p>
          <a:p>
            <a:endParaRPr lang="en-US" dirty="0"/>
          </a:p>
          <a:p>
            <a:r>
              <a:rPr lang="en-US" dirty="0" smtClean="0"/>
              <a:t>Petty Offense: lowest level of criminal offense, handled at municipal court, possibly no </a:t>
            </a:r>
            <a:r>
              <a:rPr lang="en-US" dirty="0" smtClean="0"/>
              <a:t>trial</a:t>
            </a:r>
          </a:p>
          <a:p>
            <a:pPr lvl="1"/>
            <a:r>
              <a:rPr lang="en-US" dirty="0" smtClean="0"/>
              <a:t>Examples: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Misdemeanor: mid level offenses, fined or spend time in </a:t>
            </a:r>
            <a:r>
              <a:rPr lang="en-US" dirty="0" smtClean="0"/>
              <a:t>jail</a:t>
            </a:r>
          </a:p>
          <a:p>
            <a:pPr lvl="1"/>
            <a:r>
              <a:rPr lang="en-US" dirty="0" smtClean="0"/>
              <a:t>Examples: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Felony: crimes punishable by prison of 1 year</a:t>
            </a:r>
            <a:r>
              <a:rPr lang="en-US" dirty="0" smtClean="0"/>
              <a:t>+, life in prison, or death in Georgia</a:t>
            </a:r>
          </a:p>
          <a:p>
            <a:pPr lvl="1"/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commit a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Instability</a:t>
            </a:r>
          </a:p>
          <a:p>
            <a:r>
              <a:rPr lang="en-US" dirty="0" smtClean="0"/>
              <a:t>Need/Desire to commit the crime</a:t>
            </a:r>
          </a:p>
          <a:p>
            <a:r>
              <a:rPr lang="en-US" dirty="0" smtClean="0"/>
              <a:t>Societal Influences</a:t>
            </a:r>
          </a:p>
          <a:p>
            <a:pPr lvl="1"/>
            <a:r>
              <a:rPr lang="en-US" dirty="0" smtClean="0"/>
              <a:t>Lack of Education</a:t>
            </a:r>
          </a:p>
          <a:p>
            <a:pPr lvl="1"/>
            <a:r>
              <a:rPr lang="en-US" dirty="0" smtClean="0"/>
              <a:t>Poverty</a:t>
            </a:r>
          </a:p>
          <a:p>
            <a:pPr lvl="1"/>
            <a:r>
              <a:rPr lang="en-US" dirty="0" smtClean="0"/>
              <a:t>Peer Pressure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14256"/>
            <a:ext cx="5172584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27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Injury</a:t>
            </a:r>
          </a:p>
          <a:p>
            <a:r>
              <a:rPr lang="en-US" dirty="0" smtClean="0"/>
              <a:t>Psychological effects</a:t>
            </a:r>
          </a:p>
          <a:p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 committing the Crime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</a:p>
          <a:p>
            <a:r>
              <a:rPr lang="en-US" dirty="0" smtClean="0"/>
              <a:t>Incarceration</a:t>
            </a:r>
          </a:p>
          <a:p>
            <a:r>
              <a:rPr lang="en-US" dirty="0" smtClean="0"/>
              <a:t>Loss of rights</a:t>
            </a:r>
          </a:p>
          <a:p>
            <a:r>
              <a:rPr lang="en-US" dirty="0" smtClean="0"/>
              <a:t>Fines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05656"/>
            <a:ext cx="4914900" cy="275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1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10108</TotalTime>
  <Words>239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What is a Crime??</vt:lpstr>
      <vt:lpstr>Criminal vs. Civil Trial</vt:lpstr>
      <vt:lpstr>Process in Criminal Justice </vt:lpstr>
      <vt:lpstr>Types of Crimes</vt:lpstr>
      <vt:lpstr>Why commit a crime?</vt:lpstr>
      <vt:lpstr>Consequences</vt:lpstr>
    </vt:vector>
  </TitlesOfParts>
  <Company>GSCS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</dc:title>
  <dc:creator>Austin Rooks</dc:creator>
  <cp:lastModifiedBy>Austin Rooks</cp:lastModifiedBy>
  <cp:revision>12</cp:revision>
  <dcterms:created xsi:type="dcterms:W3CDTF">2015-10-01T13:44:25Z</dcterms:created>
  <dcterms:modified xsi:type="dcterms:W3CDTF">2016-03-15T14:28:57Z</dcterms:modified>
</cp:coreProperties>
</file>